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74" r:id="rId2"/>
    <p:sldId id="263" r:id="rId3"/>
    <p:sldId id="264" r:id="rId4"/>
    <p:sldId id="268" r:id="rId5"/>
    <p:sldId id="273" r:id="rId6"/>
    <p:sldId id="270" r:id="rId7"/>
    <p:sldId id="272" r:id="rId8"/>
    <p:sldId id="308" r:id="rId9"/>
    <p:sldId id="271" r:id="rId10"/>
    <p:sldId id="306" r:id="rId11"/>
    <p:sldId id="299" r:id="rId12"/>
    <p:sldId id="317" r:id="rId13"/>
    <p:sldId id="319" r:id="rId14"/>
    <p:sldId id="318" r:id="rId15"/>
    <p:sldId id="275" r:id="rId16"/>
    <p:sldId id="285" r:id="rId17"/>
    <p:sldId id="267" r:id="rId18"/>
    <p:sldId id="276" r:id="rId19"/>
    <p:sldId id="305" r:id="rId20"/>
    <p:sldId id="302" r:id="rId21"/>
    <p:sldId id="310" r:id="rId22"/>
    <p:sldId id="311" r:id="rId23"/>
    <p:sldId id="303" r:id="rId24"/>
    <p:sldId id="304" r:id="rId25"/>
    <p:sldId id="301" r:id="rId26"/>
    <p:sldId id="28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309" r:id="rId36"/>
    <p:sldId id="314" r:id="rId37"/>
    <p:sldId id="313" r:id="rId38"/>
    <p:sldId id="316" r:id="rId39"/>
    <p:sldId id="261" r:id="rId40"/>
  </p:sldIdLst>
  <p:sldSz cx="12192000" cy="6858000"/>
  <p:notesSz cx="6858000" cy="9144000"/>
  <p:embeddedFontLst>
    <p:embeddedFont>
      <p:font typeface="나눔바른고딕" panose="020B0603020101020101" pitchFamily="50" charset="-127"/>
      <p:regular r:id="rId43"/>
      <p:bold r:id="rId44"/>
    </p:embeddedFont>
    <p:embeddedFont>
      <p:font typeface="나눔고딕 ExtraBold" panose="020D0904000000000000" pitchFamily="50" charset="-127"/>
      <p:bold r:id="rId45"/>
    </p:embeddedFont>
    <p:embeddedFont>
      <p:font typeface="KoPubWorld돋움체 Bold" panose="00000800000000000000" pitchFamily="2" charset="-127"/>
      <p:bold r:id="rId46"/>
    </p:embeddedFont>
    <p:embeddedFont>
      <p:font typeface="나눔바른고딕 Light" panose="020B0603020101020101" pitchFamily="50" charset="-127"/>
      <p:regular r:id="rId47"/>
    </p:embeddedFont>
    <p:embeddedFont>
      <p:font typeface="나눔바른고딕 UltraLight" panose="00000300000000000000" pitchFamily="2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KoPubWorld돋움체 Light" panose="00000300000000000000" pitchFamily="2" charset="-127"/>
      <p:regular r:id="rId51"/>
    </p:embeddedFont>
    <p:embeddedFont>
      <p:font typeface="배달의민족 주아" panose="02020603020101020101" pitchFamily="18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6F3"/>
    <a:srgbClr val="2E364A"/>
    <a:srgbClr val="BFC2C7"/>
    <a:srgbClr val="7979E3"/>
    <a:srgbClr val="EFF0F5"/>
    <a:srgbClr val="E5E7EF"/>
    <a:srgbClr val="DEE1EA"/>
    <a:srgbClr val="C4CADA"/>
    <a:srgbClr val="EAEAFA"/>
    <a:srgbClr val="DAD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2" autoAdjust="0"/>
    <p:restoredTop sz="94581" autoAdjust="0"/>
  </p:normalViewPr>
  <p:slideViewPr>
    <p:cSldViewPr snapToGrid="0" showGuides="1">
      <p:cViewPr varScale="1">
        <p:scale>
          <a:sx n="107" d="100"/>
          <a:sy n="107" d="100"/>
        </p:scale>
        <p:origin x="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1C5E5-594C-402C-B0AD-2AB8EF02696B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9DA06-CFCA-40C5-B6FB-B1D72967D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88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EAE52-9DED-41C9-9802-4B216157315E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0E1ED-6193-416B-BD11-BDF1DB83E6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3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2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46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F6C6B-5704-420B-9E27-334642EC0D2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3B10-94AF-4C59-B5C3-8C6D050C0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F6C6B-5704-420B-9E27-334642EC0D2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3B10-94AF-4C59-B5C3-8C6D050C0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7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F6C6B-5704-420B-9E27-334642EC0D2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3B10-94AF-4C59-B5C3-8C6D050C0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2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F6C6B-5704-420B-9E27-334642EC0D2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3B10-94AF-4C59-B5C3-8C6D050C0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F6C6B-5704-420B-9E27-334642EC0D2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3B10-94AF-4C59-B5C3-8C6D050C0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F6C6B-5704-420B-9E27-334642EC0D25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363B10-94AF-4C59-B5C3-8C6D050C03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3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327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>
            <a:off x="208344" y="6547351"/>
            <a:ext cx="88785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170947" y="475255"/>
            <a:ext cx="77394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9096086" y="6457192"/>
            <a:ext cx="2528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Copyrightⓒ2020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BANGTERIOR </a:t>
            </a:r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All rights reserved.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428" y="6027207"/>
            <a:ext cx="859970" cy="8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orient="horz" pos="411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 userDrawn="1"/>
        </p:nvSpPr>
        <p:spPr>
          <a:xfrm>
            <a:off x="1623061" y="3703899"/>
            <a:ext cx="8737153" cy="87371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08344" y="6547351"/>
            <a:ext cx="88785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170947" y="475255"/>
            <a:ext cx="77394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9096086" y="6457192"/>
            <a:ext cx="2528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Copyrightⓒ2020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BANGTERIOR </a:t>
            </a:r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All rights reserved.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428" y="6027207"/>
            <a:ext cx="859970" cy="8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orient="horz" pos="411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21920" y="0"/>
            <a:ext cx="1231392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08344" y="6547351"/>
            <a:ext cx="88785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170947" y="475255"/>
            <a:ext cx="77394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9096086" y="6457192"/>
            <a:ext cx="2528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Copyrightⓒ2020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BANGTERIOR </a:t>
            </a:r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All rights reserved.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428" y="6027207"/>
            <a:ext cx="859970" cy="8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orient="horz" pos="41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329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08344" y="6547351"/>
            <a:ext cx="88785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170947" y="475255"/>
            <a:ext cx="77394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9096086" y="6457192"/>
            <a:ext cx="2528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Copyrightⓒ2020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BANGTERIOR </a:t>
            </a:r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All rights reserved.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428" y="6027207"/>
            <a:ext cx="859970" cy="8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0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orient="horz" pos="411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329184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364A"/>
              </a:solidFill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08344" y="6547351"/>
            <a:ext cx="88785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4170947" y="475255"/>
            <a:ext cx="77394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9096086" y="6457192"/>
            <a:ext cx="2528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Copyrightⓒ2020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BANGTERIOR </a:t>
            </a:r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All rights reserved.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428" y="6027207"/>
            <a:ext cx="859970" cy="8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3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orient="horz" pos="41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 userDrawn="1"/>
        </p:nvSpPr>
        <p:spPr>
          <a:xfrm>
            <a:off x="1623061" y="3703899"/>
            <a:ext cx="8737153" cy="87371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08344" y="6547351"/>
            <a:ext cx="88785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208344" y="475255"/>
            <a:ext cx="117020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9096086" y="6457192"/>
            <a:ext cx="2528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Copyrightⓒ2020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BANGTERIOR </a:t>
            </a:r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All rights reserved.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428" y="6027207"/>
            <a:ext cx="859970" cy="8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7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orient="horz" pos="41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24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4" r:id="rId5"/>
    <p:sldLayoutId id="2147483672" r:id="rId6"/>
    <p:sldLayoutId id="2147483673" r:id="rId7"/>
    <p:sldLayoutId id="2147483676" r:id="rId8"/>
    <p:sldLayoutId id="2147483675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4588976" y="-3132378"/>
            <a:ext cx="11763543" cy="11763543"/>
          </a:xfrm>
          <a:prstGeom prst="ellipse">
            <a:avLst/>
          </a:prstGeom>
          <a:solidFill>
            <a:srgbClr val="767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7197" y="1585689"/>
            <a:ext cx="5173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Bangterior</a:t>
            </a:r>
            <a:r>
              <a:rPr lang="en-US" altLang="ko-KR" sz="4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Web</a:t>
            </a:r>
            <a:r>
              <a:rPr lang="en-US" altLang="ko-KR" sz="4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sit</a:t>
            </a:r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e</a:t>
            </a:r>
            <a:endParaRPr lang="ko-KR" altLang="en-US" sz="4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070" y="238006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오픈형 부동산 중개사 플랫폼 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781" y="2724101"/>
            <a:ext cx="4946796" cy="3721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70750" y="6173183"/>
            <a:ext cx="3698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|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김영현 김찬우 백지현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윤희선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최예림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홍준표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1" y="2380062"/>
            <a:ext cx="5659365" cy="565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98" y="265590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04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구조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1382" y="351551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 및 구조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17" y="1838865"/>
            <a:ext cx="7292056" cy="36619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19334" y="4835059"/>
            <a:ext cx="1930669" cy="153093"/>
          </a:xfrm>
          <a:prstGeom prst="rect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19334" y="3423205"/>
            <a:ext cx="1930669" cy="153093"/>
          </a:xfrm>
          <a:prstGeom prst="rect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3" idx="2"/>
          </p:cNvCxnSpPr>
          <p:nvPr/>
        </p:nvCxnSpPr>
        <p:spPr>
          <a:xfrm rot="16200000" flipH="1">
            <a:off x="6586536" y="4586283"/>
            <a:ext cx="221134" cy="1024870"/>
          </a:xfrm>
          <a:prstGeom prst="bentConnector2">
            <a:avLst/>
          </a:prstGeom>
          <a:solidFill>
            <a:srgbClr val="2E364A">
              <a:alpha val="27000"/>
            </a:srgbClr>
          </a:solidFill>
          <a:ln w="41275">
            <a:solidFill>
              <a:srgbClr val="BFC2C7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4072551" y="1303335"/>
            <a:ext cx="4224233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 권한</a:t>
            </a:r>
            <a:r>
              <a:rPr lang="ko-KR" altLang="en-US" dirty="0" smtClean="0"/>
              <a:t>을 위해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등본</a:t>
            </a:r>
            <a:r>
              <a:rPr lang="ko-KR" altLang="en-US" dirty="0" smtClean="0"/>
              <a:t> 정보와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r>
              <a:rPr lang="ko-KR" altLang="en-US" dirty="0" smtClean="0"/>
              <a:t> 정보 데이터 연결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10018" y="917860"/>
            <a:ext cx="949299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회원 데이터</a:t>
            </a:r>
          </a:p>
        </p:txBody>
      </p:sp>
    </p:spTree>
    <p:extLst>
      <p:ext uri="{BB962C8B-B14F-4D97-AF65-F5344CB8AC3E}">
        <p14:creationId xmlns:p14="http://schemas.microsoft.com/office/powerpoint/2010/main" val="8280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98" y="265590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04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구조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1382" y="351551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 및 구조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210" y="1726448"/>
            <a:ext cx="7898460" cy="4410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87145" y="1303335"/>
            <a:ext cx="50545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defRPr>
            </a:lvl1pPr>
          </a:lstStyle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게시글의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필수 내용으로 옵션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별 점수 등 테이블 구조를 추가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50333" y="917860"/>
            <a:ext cx="1468672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매물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 데이터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40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98" y="265590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04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구조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1382" y="351551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 및 구조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8623" y="1303335"/>
            <a:ext cx="457208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완료 후 서류 관련 데이터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 매물 신고를 위한 테이블 구조 추가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80466" y="917860"/>
            <a:ext cx="2608407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매물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 문의 및 신고 관련 데이터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9" y="1841824"/>
            <a:ext cx="8570875" cy="42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98" y="265590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04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구조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1382" y="351551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 및 구조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7009" y="1303335"/>
            <a:ext cx="6295313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defRPr>
            </a:lvl1pPr>
          </a:lstStyle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회원의 정적데이터를 기준으로 맞춤 추천 기능을 위해 옵션 필터를 따로 저장하여 매물 데이터와 연동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80466" y="917860"/>
            <a:ext cx="2608407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매물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 문의 및 신고 관련 데이터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89" y="1688810"/>
            <a:ext cx="7968755" cy="38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24" y="1857213"/>
            <a:ext cx="8739883" cy="405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998" y="265590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04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구조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2029" y="1303335"/>
            <a:ext cx="520527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dirty="0"/>
              <a:t>업체 정보와 상품의 테마 </a:t>
            </a:r>
            <a:r>
              <a:rPr lang="en-US" altLang="ko-KR" dirty="0"/>
              <a:t>/ </a:t>
            </a:r>
            <a:r>
              <a:rPr lang="ko-KR" altLang="en-US" dirty="0"/>
              <a:t>색상 등 시공 서비스 종류</a:t>
            </a:r>
            <a:r>
              <a:rPr lang="en-US" altLang="ko-KR" dirty="0"/>
              <a:t>, </a:t>
            </a:r>
            <a:r>
              <a:rPr lang="ko-KR" altLang="en-US" dirty="0"/>
              <a:t>가능 지역을 데이터 구조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78201" y="917860"/>
            <a:ext cx="1612942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시공 서비스 인테리어 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9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모서리가 둥근 직사각형 85"/>
          <p:cNvSpPr/>
          <p:nvPr/>
        </p:nvSpPr>
        <p:spPr>
          <a:xfrm>
            <a:off x="368264" y="1339107"/>
            <a:ext cx="11554682" cy="1447799"/>
          </a:xfrm>
          <a:prstGeom prst="roundRect">
            <a:avLst>
              <a:gd name="adj" fmla="val 44737"/>
            </a:avLst>
          </a:prstGeom>
          <a:gradFill flip="none" rotWithShape="1">
            <a:gsLst>
              <a:gs pos="0">
                <a:srgbClr val="9696E6">
                  <a:alpha val="5000"/>
                </a:srgbClr>
              </a:gs>
              <a:gs pos="100000">
                <a:srgbClr val="9696E6">
                  <a:alpha val="29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2998" y="265590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05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업무 일정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주요 업무 계획 및 진행 일정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8281" y="1474693"/>
            <a:ext cx="1188719" cy="1188719"/>
            <a:chOff x="1134541" y="2103120"/>
            <a:chExt cx="1188719" cy="1188719"/>
          </a:xfrm>
        </p:grpSpPr>
        <p:sp>
          <p:nvSpPr>
            <p:cNvPr id="2" name="타원 1"/>
            <p:cNvSpPr/>
            <p:nvPr/>
          </p:nvSpPr>
          <p:spPr>
            <a:xfrm>
              <a:off x="1134541" y="2103120"/>
              <a:ext cx="1188719" cy="1188719"/>
            </a:xfrm>
            <a:prstGeom prst="ellipse">
              <a:avLst/>
            </a:prstGeom>
            <a:gradFill flip="none" rotWithShape="1">
              <a:gsLst>
                <a:gs pos="0">
                  <a:srgbClr val="9696E6">
                    <a:alpha val="5000"/>
                  </a:srgbClr>
                </a:gs>
                <a:gs pos="100000">
                  <a:srgbClr val="9696E6">
                    <a:alpha val="27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87332" y="2379531"/>
              <a:ext cx="68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week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64432" y="267800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003708" y="1474693"/>
            <a:ext cx="1188719" cy="1188719"/>
            <a:chOff x="1134541" y="2103120"/>
            <a:chExt cx="1188719" cy="1188719"/>
          </a:xfrm>
        </p:grpSpPr>
        <p:sp>
          <p:nvSpPr>
            <p:cNvPr id="28" name="타원 27"/>
            <p:cNvSpPr/>
            <p:nvPr/>
          </p:nvSpPr>
          <p:spPr>
            <a:xfrm>
              <a:off x="1134541" y="2103120"/>
              <a:ext cx="1188719" cy="1188719"/>
            </a:xfrm>
            <a:prstGeom prst="ellipse">
              <a:avLst/>
            </a:prstGeom>
            <a:gradFill flip="none" rotWithShape="1">
              <a:gsLst>
                <a:gs pos="0">
                  <a:srgbClr val="9696E6">
                    <a:alpha val="5000"/>
                  </a:srgbClr>
                </a:gs>
                <a:gs pos="100000">
                  <a:srgbClr val="9696E6">
                    <a:alpha val="27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87332" y="2379531"/>
              <a:ext cx="68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week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64432" y="267800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429135" y="1474693"/>
            <a:ext cx="1188719" cy="1188719"/>
            <a:chOff x="1134541" y="2103120"/>
            <a:chExt cx="1188719" cy="1188719"/>
          </a:xfrm>
        </p:grpSpPr>
        <p:sp>
          <p:nvSpPr>
            <p:cNvPr id="32" name="타원 31"/>
            <p:cNvSpPr/>
            <p:nvPr/>
          </p:nvSpPr>
          <p:spPr>
            <a:xfrm>
              <a:off x="1134541" y="2103120"/>
              <a:ext cx="1188719" cy="1188719"/>
            </a:xfrm>
            <a:prstGeom prst="ellipse">
              <a:avLst/>
            </a:prstGeom>
            <a:gradFill flip="none" rotWithShape="1">
              <a:gsLst>
                <a:gs pos="0">
                  <a:srgbClr val="9696E6">
                    <a:alpha val="18000"/>
                  </a:srgbClr>
                </a:gs>
                <a:gs pos="100000">
                  <a:srgbClr val="9696E6">
                    <a:alpha val="53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7332" y="2379531"/>
              <a:ext cx="68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week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64432" y="267800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854562" y="1474693"/>
            <a:ext cx="1188719" cy="1188719"/>
            <a:chOff x="1134541" y="2103120"/>
            <a:chExt cx="1188719" cy="1188719"/>
          </a:xfrm>
        </p:grpSpPr>
        <p:sp>
          <p:nvSpPr>
            <p:cNvPr id="36" name="타원 35"/>
            <p:cNvSpPr/>
            <p:nvPr/>
          </p:nvSpPr>
          <p:spPr>
            <a:xfrm>
              <a:off x="1134541" y="2103120"/>
              <a:ext cx="1188719" cy="1188719"/>
            </a:xfrm>
            <a:prstGeom prst="ellipse">
              <a:avLst/>
            </a:prstGeom>
            <a:gradFill flip="none" rotWithShape="1">
              <a:gsLst>
                <a:gs pos="0">
                  <a:srgbClr val="9696E6">
                    <a:alpha val="18000"/>
                  </a:srgbClr>
                </a:gs>
                <a:gs pos="100000">
                  <a:srgbClr val="9696E6">
                    <a:alpha val="53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87332" y="2379531"/>
              <a:ext cx="68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week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64432" y="267800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279989" y="1474693"/>
            <a:ext cx="1188719" cy="1188719"/>
            <a:chOff x="1134541" y="2103120"/>
            <a:chExt cx="1188719" cy="1188719"/>
          </a:xfrm>
        </p:grpSpPr>
        <p:sp>
          <p:nvSpPr>
            <p:cNvPr id="44" name="타원 43"/>
            <p:cNvSpPr/>
            <p:nvPr/>
          </p:nvSpPr>
          <p:spPr>
            <a:xfrm>
              <a:off x="1134541" y="2103120"/>
              <a:ext cx="1188719" cy="1188719"/>
            </a:xfrm>
            <a:prstGeom prst="ellipse">
              <a:avLst/>
            </a:prstGeom>
            <a:gradFill flip="none" rotWithShape="1">
              <a:gsLst>
                <a:gs pos="0">
                  <a:srgbClr val="9696E6">
                    <a:alpha val="40000"/>
                  </a:srgbClr>
                </a:gs>
                <a:gs pos="100000">
                  <a:srgbClr val="9696E6">
                    <a:alpha val="79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87332" y="2379531"/>
              <a:ext cx="68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week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64432" y="267800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705416" y="1474693"/>
            <a:ext cx="1188719" cy="1188719"/>
            <a:chOff x="1134541" y="2103120"/>
            <a:chExt cx="1188719" cy="1188719"/>
          </a:xfrm>
        </p:grpSpPr>
        <p:sp>
          <p:nvSpPr>
            <p:cNvPr id="48" name="타원 47"/>
            <p:cNvSpPr/>
            <p:nvPr/>
          </p:nvSpPr>
          <p:spPr>
            <a:xfrm>
              <a:off x="1134541" y="2103120"/>
              <a:ext cx="1188719" cy="1188719"/>
            </a:xfrm>
            <a:prstGeom prst="ellipse">
              <a:avLst/>
            </a:prstGeom>
            <a:gradFill flip="none" rotWithShape="1">
              <a:gsLst>
                <a:gs pos="0">
                  <a:srgbClr val="9696E6">
                    <a:alpha val="40000"/>
                  </a:srgbClr>
                </a:gs>
                <a:gs pos="100000">
                  <a:srgbClr val="9696E6">
                    <a:alpha val="79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87332" y="2379531"/>
              <a:ext cx="68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week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64432" y="267800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130843" y="1474693"/>
            <a:ext cx="1188719" cy="1188719"/>
            <a:chOff x="1134541" y="2103120"/>
            <a:chExt cx="1188719" cy="1188719"/>
          </a:xfrm>
        </p:grpSpPr>
        <p:sp>
          <p:nvSpPr>
            <p:cNvPr id="52" name="타원 51"/>
            <p:cNvSpPr/>
            <p:nvPr/>
          </p:nvSpPr>
          <p:spPr>
            <a:xfrm>
              <a:off x="1134541" y="2103120"/>
              <a:ext cx="1188719" cy="1188719"/>
            </a:xfrm>
            <a:prstGeom prst="ellipse">
              <a:avLst/>
            </a:prstGeom>
            <a:gradFill flip="none" rotWithShape="1">
              <a:gsLst>
                <a:gs pos="0">
                  <a:srgbClr val="9696E6">
                    <a:alpha val="76000"/>
                  </a:srgbClr>
                </a:gs>
                <a:gs pos="100000">
                  <a:srgbClr val="9696E6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87332" y="2379531"/>
              <a:ext cx="68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week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64432" y="267800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7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0556273" y="1474693"/>
            <a:ext cx="1188719" cy="1188719"/>
            <a:chOff x="1134541" y="2103120"/>
            <a:chExt cx="1188719" cy="1188719"/>
          </a:xfrm>
        </p:grpSpPr>
        <p:sp>
          <p:nvSpPr>
            <p:cNvPr id="56" name="타원 55"/>
            <p:cNvSpPr/>
            <p:nvPr/>
          </p:nvSpPr>
          <p:spPr>
            <a:xfrm>
              <a:off x="1134541" y="2103120"/>
              <a:ext cx="1188719" cy="1188719"/>
            </a:xfrm>
            <a:prstGeom prst="ellipse">
              <a:avLst/>
            </a:prstGeom>
            <a:gradFill flip="none" rotWithShape="1">
              <a:gsLst>
                <a:gs pos="0">
                  <a:srgbClr val="9696E6">
                    <a:alpha val="76000"/>
                  </a:srgbClr>
                </a:gs>
                <a:gs pos="100000">
                  <a:srgbClr val="9696E6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87332" y="2379531"/>
              <a:ext cx="683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week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64432" y="267800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8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8999894" y="855579"/>
            <a:ext cx="2917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2020.07.13 ~ 2020.08.28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43143" y="3291469"/>
            <a:ext cx="1244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요구사항 분석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E36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973502" y="3284527"/>
            <a:ext cx="1837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SQL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더미 데이터 생성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E36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77099" y="4926991"/>
            <a:ext cx="907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화면 설계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E36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64087" y="5188642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Servlet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기능 구현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099423" y="3228858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CSS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/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HTML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화면 구현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E36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983367" y="3274682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버그 및 오류 확인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E36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913892" y="492699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ERD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작업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E36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467797" y="4926991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발표 자료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E36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산출물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E36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362998" y="1339107"/>
            <a:ext cx="11554682" cy="1447799"/>
          </a:xfrm>
          <a:prstGeom prst="roundRect">
            <a:avLst>
              <a:gd name="adj" fmla="val 44737"/>
            </a:avLst>
          </a:prstGeom>
          <a:noFill/>
          <a:ln>
            <a:solidFill>
              <a:srgbClr val="969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/>
          <p:cNvCxnSpPr/>
          <p:nvPr/>
        </p:nvCxnSpPr>
        <p:spPr>
          <a:xfrm>
            <a:off x="1182065" y="2663412"/>
            <a:ext cx="0" cy="348231"/>
          </a:xfrm>
          <a:prstGeom prst="line">
            <a:avLst/>
          </a:prstGeom>
          <a:ln>
            <a:solidFill>
              <a:srgbClr val="7979E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659640" y="4730329"/>
            <a:ext cx="1315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Development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89442" y="3608097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메뉴 구조도 작성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서비스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기획안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 작성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65502" y="524361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컨텐츠 수집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/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제작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스토리보드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작성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270944" y="3545486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디자인 스타일 가이드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디자인 시안 작성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070185" y="5243619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DB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설계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  <a:p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26588" y="3570813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더미 데이터 작업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기초 데이터 자료 분석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486341" y="5474928"/>
            <a:ext cx="1667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프로그래밍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기능 구현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회원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130843" y="3560968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기능 테스트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rPr>
              <a:t>데이터 확인 검사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616723" y="2663412"/>
            <a:ext cx="0" cy="2004885"/>
          </a:xfrm>
          <a:prstGeom prst="line">
            <a:avLst/>
          </a:prstGeom>
          <a:ln>
            <a:solidFill>
              <a:srgbClr val="7979E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4026865" y="2663412"/>
            <a:ext cx="0" cy="348231"/>
          </a:xfrm>
          <a:prstGeom prst="line">
            <a:avLst/>
          </a:prstGeom>
          <a:ln>
            <a:solidFill>
              <a:srgbClr val="7979E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461523" y="2663412"/>
            <a:ext cx="0" cy="2004885"/>
          </a:xfrm>
          <a:prstGeom prst="line">
            <a:avLst/>
          </a:prstGeom>
          <a:ln>
            <a:solidFill>
              <a:srgbClr val="7979E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877338" y="2663412"/>
            <a:ext cx="0" cy="348231"/>
          </a:xfrm>
          <a:prstGeom prst="line">
            <a:avLst/>
          </a:prstGeom>
          <a:ln>
            <a:solidFill>
              <a:srgbClr val="7979E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8311996" y="2663412"/>
            <a:ext cx="0" cy="2004885"/>
          </a:xfrm>
          <a:prstGeom prst="line">
            <a:avLst/>
          </a:prstGeom>
          <a:ln>
            <a:solidFill>
              <a:srgbClr val="7979E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9720062" y="2663412"/>
            <a:ext cx="0" cy="348231"/>
          </a:xfrm>
          <a:prstGeom prst="line">
            <a:avLst/>
          </a:prstGeom>
          <a:ln>
            <a:solidFill>
              <a:srgbClr val="7979E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11154720" y="2663412"/>
            <a:ext cx="0" cy="2004885"/>
          </a:xfrm>
          <a:prstGeom prst="line">
            <a:avLst/>
          </a:prstGeom>
          <a:ln>
            <a:solidFill>
              <a:srgbClr val="7979E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5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46" y="-901571"/>
            <a:ext cx="8118420" cy="81184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40" y="2627843"/>
            <a:ext cx="4580704" cy="34462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411802" y="2289289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방테리어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회원 메인 페이지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979E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03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매물 조회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82703" y="1173672"/>
            <a:ext cx="8826594" cy="4335145"/>
            <a:chOff x="1682703" y="1173672"/>
            <a:chExt cx="8826594" cy="433514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703" y="1173672"/>
              <a:ext cx="8826594" cy="4335145"/>
            </a:xfrm>
            <a:prstGeom prst="rect">
              <a:avLst/>
            </a:prstGeom>
            <a:effectLst>
              <a:outerShdw blurRad="266700" dist="25400" dir="2700000" sx="101000" sy="101000" algn="tl" rotWithShape="0">
                <a:schemeClr val="bg1">
                  <a:lumMod val="50000"/>
                  <a:alpha val="57000"/>
                </a:schemeClr>
              </a:outerShdw>
            </a:effec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1430" y="2591752"/>
              <a:ext cx="1085850" cy="804629"/>
            </a:xfrm>
            <a:prstGeom prst="rect">
              <a:avLst/>
            </a:prstGeom>
          </p:spPr>
        </p:pic>
      </p:grpSp>
      <p:cxnSp>
        <p:nvCxnSpPr>
          <p:cNvPr id="10" name="직선 연결선 9"/>
          <p:cNvCxnSpPr/>
          <p:nvPr/>
        </p:nvCxnSpPr>
        <p:spPr>
          <a:xfrm>
            <a:off x="1176405" y="2563177"/>
            <a:ext cx="1012596" cy="0"/>
          </a:xfrm>
          <a:prstGeom prst="line">
            <a:avLst/>
          </a:prstGeom>
          <a:ln>
            <a:solidFill>
              <a:srgbClr val="2E364A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080" y="2432372"/>
            <a:ext cx="998991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매물 필터 조회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36539" y="5711559"/>
            <a:ext cx="2345515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선택된 옵션에 따라 조회된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매물리스트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5" name="꺾인 연결선 14"/>
          <p:cNvCxnSpPr>
            <a:endCxn id="13" idx="1"/>
          </p:cNvCxnSpPr>
          <p:nvPr/>
        </p:nvCxnSpPr>
        <p:spPr>
          <a:xfrm rot="16200000" flipH="1">
            <a:off x="8743633" y="5249458"/>
            <a:ext cx="660764" cy="525048"/>
          </a:xfrm>
          <a:prstGeom prst="bentConnector2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484305" y="4864578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15346" y="2246155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825416" y="5711559"/>
            <a:ext cx="1281120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매물 위치 지도 표시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25" name="꺾인 연결선 24"/>
          <p:cNvCxnSpPr>
            <a:endCxn id="24" idx="1"/>
          </p:cNvCxnSpPr>
          <p:nvPr/>
        </p:nvCxnSpPr>
        <p:spPr>
          <a:xfrm rot="16200000" flipH="1">
            <a:off x="5198525" y="5215473"/>
            <a:ext cx="660764" cy="593018"/>
          </a:xfrm>
          <a:prstGeom prst="bentConnector2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4908104" y="4864578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2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매물 상세 조회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1945" b="46570"/>
          <a:stretch/>
        </p:blipFill>
        <p:spPr>
          <a:xfrm>
            <a:off x="2132761" y="805854"/>
            <a:ext cx="4136810" cy="5522936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2" t="53073" r="2368" b="13931"/>
          <a:stretch/>
        </p:blipFill>
        <p:spPr>
          <a:xfrm>
            <a:off x="6593343" y="1876424"/>
            <a:ext cx="3402809" cy="4452365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cxnSp>
        <p:nvCxnSpPr>
          <p:cNvPr id="13" name="직선 연결선 12"/>
          <p:cNvCxnSpPr>
            <a:endCxn id="14" idx="1"/>
          </p:cNvCxnSpPr>
          <p:nvPr/>
        </p:nvCxnSpPr>
        <p:spPr>
          <a:xfrm>
            <a:off x="8983556" y="2007229"/>
            <a:ext cx="147899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462552" y="1876424"/>
            <a:ext cx="1156087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위치 및 주변시설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5" name="직선 연결선 14"/>
          <p:cNvCxnSpPr>
            <a:endCxn id="16" idx="1"/>
          </p:cNvCxnSpPr>
          <p:nvPr/>
        </p:nvCxnSpPr>
        <p:spPr>
          <a:xfrm>
            <a:off x="8543636" y="3836029"/>
            <a:ext cx="1918920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62556" y="3705224"/>
            <a:ext cx="1156087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추천도 점수 계산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808989" y="4223957"/>
            <a:ext cx="262446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1856" y="4093152"/>
            <a:ext cx="1281120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실거래가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평균 확인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9" name="직선 연결선 18"/>
          <p:cNvCxnSpPr>
            <a:stCxn id="20" idx="3"/>
          </p:cNvCxnSpPr>
          <p:nvPr/>
        </p:nvCxnSpPr>
        <p:spPr>
          <a:xfrm>
            <a:off x="1919468" y="2410203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5373" y="2279398"/>
            <a:ext cx="1374095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실시간 문의하기 확인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938141" y="1214094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82864" y="1083289"/>
            <a:ext cx="1281120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허위매물 신고 가능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484293" y="1690207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8226614" y="3459109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617054" y="897072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274554" y="2093181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123185" y="3906935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4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매물 상세 조회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1945" b="46570"/>
          <a:stretch/>
        </p:blipFill>
        <p:spPr>
          <a:xfrm>
            <a:off x="2132761" y="805854"/>
            <a:ext cx="4136810" cy="5522936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cxnSp>
        <p:nvCxnSpPr>
          <p:cNvPr id="19" name="직선 연결선 18"/>
          <p:cNvCxnSpPr>
            <a:stCxn id="20" idx="3"/>
          </p:cNvCxnSpPr>
          <p:nvPr/>
        </p:nvCxnSpPr>
        <p:spPr>
          <a:xfrm>
            <a:off x="1919468" y="2410203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5373" y="2279398"/>
            <a:ext cx="1374095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실시간 문의하기 확인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938141" y="1214094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82864" y="1083289"/>
            <a:ext cx="1281120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허위매물 신고 가능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617054" y="897072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274554" y="2093181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89" y="1838387"/>
            <a:ext cx="2698338" cy="4490403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186" y="897072"/>
            <a:ext cx="2811336" cy="3206274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14" name="타원 13"/>
          <p:cNvSpPr/>
          <p:nvPr/>
        </p:nvSpPr>
        <p:spPr>
          <a:xfrm>
            <a:off x="7633036" y="1962376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053832" y="1027877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84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76400" y="0"/>
            <a:ext cx="13868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535" y="520829"/>
            <a:ext cx="8118420" cy="811842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-4306717" y="-3132378"/>
            <a:ext cx="11763543" cy="11763543"/>
          </a:xfrm>
          <a:prstGeom prst="ellipse">
            <a:avLst/>
          </a:prstGeom>
          <a:solidFill>
            <a:srgbClr val="767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48110" y="2610851"/>
            <a:ext cx="1540806" cy="28623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01 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개발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환경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02 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기획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의도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03 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구현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목표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04 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데이터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구조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05 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업무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일정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06 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기능 구현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717" y="3361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목차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691640" y="475255"/>
            <a:ext cx="53187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010400" y="475255"/>
            <a:ext cx="48999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9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매물 등록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67"/>
          <a:stretch/>
        </p:blipFill>
        <p:spPr>
          <a:xfrm>
            <a:off x="645287" y="1465035"/>
            <a:ext cx="10756032" cy="3699329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4" t="27592" r="37869" b="43148"/>
          <a:stretch/>
        </p:blipFill>
        <p:spPr>
          <a:xfrm>
            <a:off x="8899072" y="3895544"/>
            <a:ext cx="2959100" cy="200660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cxnSp>
        <p:nvCxnSpPr>
          <p:cNvPr id="14" name="직선 연결선 13"/>
          <p:cNvCxnSpPr>
            <a:stCxn id="15" idx="3"/>
          </p:cNvCxnSpPr>
          <p:nvPr/>
        </p:nvCxnSpPr>
        <p:spPr>
          <a:xfrm>
            <a:off x="4848500" y="2540832"/>
            <a:ext cx="837725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12228" y="2410027"/>
            <a:ext cx="2536272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매 물 등록 시 등본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공인중개사 인증 필요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656383" y="2223810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9" idx="3"/>
          </p:cNvCxnSpPr>
          <p:nvPr/>
        </p:nvCxnSpPr>
        <p:spPr>
          <a:xfrm>
            <a:off x="8899072" y="4841510"/>
            <a:ext cx="1186373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60107" y="4710705"/>
            <a:ext cx="1838965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인증 전에는 매물 등록 권한 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X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768423" y="4513085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1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매물 등록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02"/>
          <a:stretch/>
        </p:blipFill>
        <p:spPr>
          <a:xfrm>
            <a:off x="927576" y="1092199"/>
            <a:ext cx="6035738" cy="3915229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4"/>
          <a:stretch/>
        </p:blipFill>
        <p:spPr>
          <a:xfrm>
            <a:off x="5215293" y="2137229"/>
            <a:ext cx="6202294" cy="3915228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cxnSp>
        <p:nvCxnSpPr>
          <p:cNvPr id="14" name="직선 연결선 13"/>
          <p:cNvCxnSpPr>
            <a:stCxn id="15" idx="3"/>
          </p:cNvCxnSpPr>
          <p:nvPr/>
        </p:nvCxnSpPr>
        <p:spPr>
          <a:xfrm>
            <a:off x="2946669" y="2003803"/>
            <a:ext cx="426411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4198" y="1872998"/>
            <a:ext cx="2002471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공인중개사 인증  관련 서류 작성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63342" y="1686781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8580261" y="3077860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10260" y="2947055"/>
            <a:ext cx="1595310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등본 인증 관련 서류 작성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964200" y="2760838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매물 등록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31"/>
          <a:stretch/>
        </p:blipFill>
        <p:spPr>
          <a:xfrm>
            <a:off x="2028660" y="870857"/>
            <a:ext cx="4190227" cy="5326744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43" y="2418711"/>
            <a:ext cx="3346929" cy="3139221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cxnSp>
        <p:nvCxnSpPr>
          <p:cNvPr id="10" name="직선 연결선 9"/>
          <p:cNvCxnSpPr>
            <a:stCxn id="12" idx="3"/>
          </p:cNvCxnSpPr>
          <p:nvPr/>
        </p:nvCxnSpPr>
        <p:spPr>
          <a:xfrm>
            <a:off x="2981566" y="1498978"/>
            <a:ext cx="70853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43352" y="1368173"/>
            <a:ext cx="1438214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매물 등록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작성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80364" y="1181956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8777526" y="2871535"/>
            <a:ext cx="70853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58046" y="2740730"/>
            <a:ext cx="2159566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주소 입력 시 시세 데이터 자동 입력 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00716" y="2554513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1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인테리어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61"/>
          <a:stretch/>
        </p:blipFill>
        <p:spPr>
          <a:xfrm>
            <a:off x="927576" y="927100"/>
            <a:ext cx="4488031" cy="5399603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/>
        </p:blipFill>
        <p:spPr>
          <a:xfrm>
            <a:off x="5744678" y="1552787"/>
            <a:ext cx="3286682" cy="4773915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7"/>
          <a:stretch/>
        </p:blipFill>
        <p:spPr>
          <a:xfrm>
            <a:off x="8429389" y="927100"/>
            <a:ext cx="3354296" cy="4750513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cxnSp>
        <p:nvCxnSpPr>
          <p:cNvPr id="10" name="직선 연결선 9"/>
          <p:cNvCxnSpPr>
            <a:stCxn id="12" idx="3"/>
          </p:cNvCxnSpPr>
          <p:nvPr/>
        </p:nvCxnSpPr>
        <p:spPr>
          <a:xfrm>
            <a:off x="8686369" y="1239944"/>
            <a:ext cx="583498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98085" y="1109139"/>
            <a:ext cx="1688284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시공 카테고리 별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보러가기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160129" y="922922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8805861" y="5990456"/>
            <a:ext cx="70853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97905" y="5859651"/>
            <a:ext cx="1156087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업체별 보러 가기 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244309" y="5673434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174145" y="1528451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605449" y="1528451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9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인테리어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0"/>
          <a:stretch/>
        </p:blipFill>
        <p:spPr>
          <a:xfrm>
            <a:off x="645287" y="1181100"/>
            <a:ext cx="6149270" cy="463550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1"/>
          <a:stretch/>
        </p:blipFill>
        <p:spPr>
          <a:xfrm>
            <a:off x="6201435" y="825500"/>
            <a:ext cx="2736625" cy="524510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9" t="10698" r="23542" b="13192"/>
          <a:stretch/>
        </p:blipFill>
        <p:spPr>
          <a:xfrm>
            <a:off x="8611147" y="1181100"/>
            <a:ext cx="2941313" cy="328930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cxnSp>
        <p:nvCxnSpPr>
          <p:cNvPr id="9" name="직선 연결선 8"/>
          <p:cNvCxnSpPr>
            <a:stCxn id="10" idx="3"/>
          </p:cNvCxnSpPr>
          <p:nvPr/>
        </p:nvCxnSpPr>
        <p:spPr>
          <a:xfrm>
            <a:off x="2532602" y="2070579"/>
            <a:ext cx="458462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251" y="1939774"/>
            <a:ext cx="1938351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시공 인테리어 업체 포트폴리오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881326" y="1753557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14" idx="3"/>
          </p:cNvCxnSpPr>
          <p:nvPr/>
        </p:nvCxnSpPr>
        <p:spPr>
          <a:xfrm>
            <a:off x="5928969" y="927909"/>
            <a:ext cx="504945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83592" y="797104"/>
            <a:ext cx="1845377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시공 서비스 상세 조회 페이지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324176" y="610887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685775" y="5047620"/>
            <a:ext cx="1938351" cy="261610"/>
          </a:xfrm>
          <a:prstGeom prst="rect">
            <a:avLst/>
          </a:prstGeom>
          <a:solidFill>
            <a:srgbClr val="2E36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찜한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방과 데이터 연동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806723" y="3574735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endCxn id="17" idx="0"/>
          </p:cNvCxnSpPr>
          <p:nvPr/>
        </p:nvCxnSpPr>
        <p:spPr>
          <a:xfrm rot="16200000" flipH="1">
            <a:off x="9809306" y="4201975"/>
            <a:ext cx="1170942" cy="520348"/>
          </a:xfrm>
          <a:prstGeom prst="bentConnector3">
            <a:avLst>
              <a:gd name="adj1" fmla="val 59761"/>
            </a:avLst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8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인테리어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7"/>
          <a:stretch/>
        </p:blipFill>
        <p:spPr>
          <a:xfrm>
            <a:off x="1365355" y="745290"/>
            <a:ext cx="4586604" cy="5603326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54"/>
          <a:stretch/>
        </p:blipFill>
        <p:spPr>
          <a:xfrm>
            <a:off x="5558083" y="1702471"/>
            <a:ext cx="5703445" cy="3688963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cxnSp>
        <p:nvCxnSpPr>
          <p:cNvPr id="9" name="직선 연결선 8"/>
          <p:cNvCxnSpPr/>
          <p:nvPr/>
        </p:nvCxnSpPr>
        <p:spPr>
          <a:xfrm>
            <a:off x="9243316" y="3481044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13076" y="3350239"/>
            <a:ext cx="1031052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상담 신청 완료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922229" y="3164022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2998" y="2743901"/>
            <a:ext cx="2566728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상담 신청 시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회원의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찜한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매물 데이터 연동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49954" y="3164022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14" idx="2"/>
          </p:cNvCxnSpPr>
          <p:nvPr/>
        </p:nvCxnSpPr>
        <p:spPr>
          <a:xfrm rot="16200000" flipH="1">
            <a:off x="1818902" y="2832970"/>
            <a:ext cx="475532" cy="820613"/>
          </a:xfrm>
          <a:prstGeom prst="bentConnector2">
            <a:avLst/>
          </a:prstGeom>
          <a:ln>
            <a:solidFill>
              <a:srgbClr val="2E364A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1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고객서비스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9"/>
          <a:stretch/>
        </p:blipFill>
        <p:spPr>
          <a:xfrm>
            <a:off x="927576" y="1008525"/>
            <a:ext cx="5948467" cy="5247132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41"/>
          <a:stretch/>
        </p:blipFill>
        <p:spPr>
          <a:xfrm>
            <a:off x="6247192" y="1221014"/>
            <a:ext cx="4967063" cy="2819887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1"/>
          <a:stretch/>
        </p:blipFill>
        <p:spPr>
          <a:xfrm>
            <a:off x="6247193" y="2759528"/>
            <a:ext cx="4969264" cy="280605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67"/>
          <a:stretch/>
        </p:blipFill>
        <p:spPr>
          <a:xfrm>
            <a:off x="6247192" y="4390098"/>
            <a:ext cx="4967063" cy="1751259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15" name="타원 14"/>
          <p:cNvSpPr/>
          <p:nvPr/>
        </p:nvSpPr>
        <p:spPr>
          <a:xfrm>
            <a:off x="3607942" y="1369281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423805" y="1498906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423805" y="3023448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423805" y="4671664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8744892" y="1815058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378935" y="1684253"/>
            <a:ext cx="1563249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회원 고객 서비스 게시판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7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마이페이지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t="3333" b="12778"/>
          <a:stretch/>
        </p:blipFill>
        <p:spPr>
          <a:xfrm>
            <a:off x="1745132" y="745290"/>
            <a:ext cx="3286126" cy="5453893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10000"/>
          <a:stretch/>
        </p:blipFill>
        <p:spPr>
          <a:xfrm>
            <a:off x="4200526" y="2160820"/>
            <a:ext cx="6873412" cy="4124325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9" name="타원 8"/>
          <p:cNvSpPr/>
          <p:nvPr/>
        </p:nvSpPr>
        <p:spPr>
          <a:xfrm>
            <a:off x="7766580" y="2775256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8087667" y="3091408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75226" y="2960603"/>
            <a:ext cx="1656224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마이페이지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개인정보 수정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37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마이페이지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6111" b="49445"/>
          <a:stretch/>
        </p:blipFill>
        <p:spPr>
          <a:xfrm>
            <a:off x="1365355" y="1995487"/>
            <a:ext cx="6263207" cy="304800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t="2917" b="11389"/>
          <a:stretch/>
        </p:blipFill>
        <p:spPr>
          <a:xfrm>
            <a:off x="7334250" y="659328"/>
            <a:ext cx="2768597" cy="5619749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9" name="타원 8"/>
          <p:cNvSpPr/>
          <p:nvPr/>
        </p:nvSpPr>
        <p:spPr>
          <a:xfrm>
            <a:off x="6052080" y="3499156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19129" y="4310107"/>
            <a:ext cx="1938351" cy="430887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해당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게시글의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허위매물 신고 및</a:t>
            </a:r>
            <a:endParaRPr lang="en-US" altLang="ko-KR" sz="1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등록 현황을 확인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490480" y="904582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8973492" y="1220734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86126" y="1089929"/>
            <a:ext cx="2377575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본인이 등록한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매물게시글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조회 및 수정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꺾인 연결선 3"/>
          <p:cNvCxnSpPr>
            <a:endCxn id="12" idx="1"/>
          </p:cNvCxnSpPr>
          <p:nvPr/>
        </p:nvCxnSpPr>
        <p:spPr>
          <a:xfrm rot="16200000" flipH="1">
            <a:off x="6205424" y="4211845"/>
            <a:ext cx="480507" cy="146904"/>
          </a:xfrm>
          <a:prstGeom prst="bentConnector2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마이페이지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8056" b="29583"/>
          <a:stretch/>
        </p:blipFill>
        <p:spPr>
          <a:xfrm>
            <a:off x="1628776" y="1272431"/>
            <a:ext cx="8477250" cy="4442672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6" name="타원 5"/>
          <p:cNvSpPr/>
          <p:nvPr/>
        </p:nvSpPr>
        <p:spPr>
          <a:xfrm>
            <a:off x="6414030" y="3133432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897042" y="3449584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52590" y="3318779"/>
            <a:ext cx="2691763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본인이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찜한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매물과 최근에 조회 한 매물  확인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89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98" y="265590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01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환경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961" y="351551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 프로젝트 개발 작업 환경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5" y="1623497"/>
            <a:ext cx="1290435" cy="129043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484700" y="3663221"/>
            <a:ext cx="7535950" cy="1938992"/>
            <a:chOff x="2411414" y="4104865"/>
            <a:chExt cx="7535950" cy="1938992"/>
          </a:xfrm>
        </p:grpSpPr>
        <p:sp>
          <p:nvSpPr>
            <p:cNvPr id="10" name="TextBox 9"/>
            <p:cNvSpPr txBox="1"/>
            <p:nvPr/>
          </p:nvSpPr>
          <p:spPr>
            <a:xfrm>
              <a:off x="2411414" y="4104865"/>
              <a:ext cx="146546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| </a:t>
              </a:r>
              <a:r>
                <a:rPr lang="ko-KR" altLang="en-US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프로젝트 기간</a:t>
              </a:r>
              <a:endPara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| </a:t>
              </a:r>
              <a:r>
                <a:rPr lang="ko-KR" altLang="en-US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프로젝트 인원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| </a:t>
              </a:r>
              <a:r>
                <a:rPr lang="ko-KR" altLang="en-US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개발 플랫폼</a:t>
              </a:r>
              <a:endPara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| </a:t>
              </a:r>
              <a:r>
                <a:rPr lang="ko-KR" altLang="en-US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개발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툴 </a:t>
              </a:r>
              <a:endPara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|</a:t>
              </a:r>
              <a:r>
                <a:rPr lang="ko-KR" altLang="en-US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사용언어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97145" y="4104865"/>
              <a:ext cx="595021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2020.07.13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~ </a:t>
              </a: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2020.08.28 (7</a:t>
              </a:r>
              <a:r>
                <a:rPr lang="ko-KR" altLang="en-US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주</a:t>
              </a: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)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6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명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Windows10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Ecllpse</a:t>
              </a: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  <a:cs typeface="KoPubWorld돋움체 Bold" panose="00000800000000000000" pitchFamily="2" charset="-127"/>
                </a:rPr>
                <a:t>/ ORACLE / Visual Studio Code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JAVA(JDK 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rPr>
                <a:t>1.8) / SQL / HTML / CSS / JavaScript / jQuery / JSP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07" y="1454339"/>
            <a:ext cx="1783139" cy="17831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22" y="2109649"/>
            <a:ext cx="1993885" cy="4685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11" y="1610853"/>
            <a:ext cx="733370" cy="1238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03" y="5786130"/>
            <a:ext cx="1642594" cy="4836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8608" y="1872210"/>
            <a:ext cx="653950" cy="7930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923" y="1872210"/>
            <a:ext cx="725358" cy="8343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3776" y="1887243"/>
            <a:ext cx="642675" cy="8042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39" y="1707068"/>
            <a:ext cx="1668551" cy="10329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29" y="2011266"/>
            <a:ext cx="1243820" cy="5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마이페이지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t="8093" b="29584"/>
          <a:stretch/>
        </p:blipFill>
        <p:spPr>
          <a:xfrm>
            <a:off x="1043965" y="1649417"/>
            <a:ext cx="6733203" cy="3504222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0" t="10416" r="31788" b="4584"/>
          <a:stretch/>
        </p:blipFill>
        <p:spPr>
          <a:xfrm>
            <a:off x="7229475" y="869000"/>
            <a:ext cx="3705225" cy="506505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106118" y="2947461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427205" y="3263613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50075" y="3132808"/>
            <a:ext cx="1031052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문의 내역 조회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74566" y="3217377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39066" y="4747004"/>
            <a:ext cx="2002471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구매자 승인 및 판매자 승인 확인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꺾인 연결선 4"/>
          <p:cNvCxnSpPr/>
          <p:nvPr/>
        </p:nvCxnSpPr>
        <p:spPr>
          <a:xfrm rot="16200000" flipH="1">
            <a:off x="4744027" y="3929064"/>
            <a:ext cx="1329165" cy="634044"/>
          </a:xfrm>
          <a:prstGeom prst="bentConnector3">
            <a:avLst>
              <a:gd name="adj1" fmla="val 97774"/>
            </a:avLst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26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마이페이지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5973" r="1" b="51528"/>
          <a:stretch/>
        </p:blipFill>
        <p:spPr>
          <a:xfrm>
            <a:off x="656305" y="1971675"/>
            <a:ext cx="6285042" cy="291465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t="5278" b="23889"/>
          <a:stretch/>
        </p:blipFill>
        <p:spPr>
          <a:xfrm>
            <a:off x="4991101" y="904875"/>
            <a:ext cx="4435618" cy="405765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r="19133" b="46557"/>
          <a:stretch/>
        </p:blipFill>
        <p:spPr>
          <a:xfrm>
            <a:off x="7876400" y="2860856"/>
            <a:ext cx="3399743" cy="3254194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10" name="타원 9"/>
          <p:cNvSpPr/>
          <p:nvPr/>
        </p:nvSpPr>
        <p:spPr>
          <a:xfrm>
            <a:off x="9585855" y="2761957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115035" y="2376116"/>
            <a:ext cx="1685078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관련 서류 작성 및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pdf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저장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꺾인 연결선 4"/>
          <p:cNvCxnSpPr/>
          <p:nvPr/>
        </p:nvCxnSpPr>
        <p:spPr>
          <a:xfrm rot="5400000" flipH="1" flipV="1">
            <a:off x="9763417" y="2671832"/>
            <a:ext cx="541979" cy="212159"/>
          </a:xfrm>
          <a:prstGeom prst="bentConnector2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265566" y="2863554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586653" y="3179706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68459" y="3048901"/>
            <a:ext cx="1313180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계약 완료  매물 조회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3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46" y="-901571"/>
            <a:ext cx="8118420" cy="81184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68540" y="2609850"/>
            <a:ext cx="4580704" cy="3446253"/>
            <a:chOff x="7168540" y="2276475"/>
            <a:chExt cx="4580704" cy="34462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540" y="2276475"/>
              <a:ext cx="4580704" cy="344625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96"/>
            <a:stretch/>
          </p:blipFill>
          <p:spPr>
            <a:xfrm>
              <a:off x="7648298" y="2498725"/>
              <a:ext cx="3615015" cy="1752600"/>
            </a:xfrm>
            <a:prstGeom prst="rect">
              <a:avLst/>
            </a:prstGeom>
            <a:effectLst/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52"/>
            <a:stretch/>
          </p:blipFill>
          <p:spPr>
            <a:xfrm>
              <a:off x="7648298" y="4251325"/>
              <a:ext cx="3615015" cy="434975"/>
            </a:xfrm>
            <a:prstGeom prst="rect">
              <a:avLst/>
            </a:prstGeom>
            <a:effectLst/>
          </p:spPr>
        </p:pic>
      </p:grpSp>
      <p:sp>
        <p:nvSpPr>
          <p:cNvPr id="12" name="TextBox 11"/>
          <p:cNvSpPr txBox="1"/>
          <p:nvPr/>
        </p:nvSpPr>
        <p:spPr>
          <a:xfrm>
            <a:off x="7378872" y="2289289"/>
            <a:ext cx="2654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6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방테리어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관리자 메인 페이지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979E3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/>
          <a:stretch/>
        </p:blipFill>
        <p:spPr>
          <a:xfrm>
            <a:off x="1188833" y="1233715"/>
            <a:ext cx="9716315" cy="4728028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59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>
          <a:xfrm>
            <a:off x="1208894" y="1176724"/>
            <a:ext cx="9821964" cy="4802824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 메인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671375" y="5263854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9992462" y="5580006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05809" y="5449201"/>
            <a:ext cx="1531189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관리자 대시보드 페이지 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8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 회원 맞춤 추천 서비스 관리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6" y="1226440"/>
            <a:ext cx="5608320" cy="438150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/>
          <a:stretch/>
        </p:blipFill>
        <p:spPr>
          <a:xfrm>
            <a:off x="5700481" y="1403118"/>
            <a:ext cx="3962400" cy="2395304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481" y="3185781"/>
            <a:ext cx="3818705" cy="2325221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65" y="3115698"/>
            <a:ext cx="2533973" cy="2850226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12" name="타원 11"/>
          <p:cNvSpPr/>
          <p:nvPr/>
        </p:nvSpPr>
        <p:spPr>
          <a:xfrm>
            <a:off x="8576000" y="1460388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8897087" y="1776540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19186" y="1645735"/>
            <a:ext cx="1720344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맞춤 추천 테마 등록 페이지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176200" y="2930351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408361" y="2139976"/>
            <a:ext cx="1313180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테마 추천 등록 팝업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6" name="꺾인 연결선 5"/>
          <p:cNvCxnSpPr>
            <a:endCxn id="18" idx="1"/>
          </p:cNvCxnSpPr>
          <p:nvPr/>
        </p:nvCxnSpPr>
        <p:spPr>
          <a:xfrm rot="16200000" flipV="1">
            <a:off x="9964596" y="2714547"/>
            <a:ext cx="975721" cy="88189"/>
          </a:xfrm>
          <a:prstGeom prst="bentConnector4">
            <a:avLst>
              <a:gd name="adj1" fmla="val 344"/>
              <a:gd name="adj2" fmla="val 726439"/>
            </a:avLst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489754" y="4736115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34996" y="5898053"/>
            <a:ext cx="3066866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회원 맞춤 추천 서비스로 홈페이지 사용자 분석 차트 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22" name="꺾인 연결선 21"/>
          <p:cNvCxnSpPr>
            <a:endCxn id="21" idx="1"/>
          </p:cNvCxnSpPr>
          <p:nvPr/>
        </p:nvCxnSpPr>
        <p:spPr>
          <a:xfrm rot="5400000">
            <a:off x="2927987" y="5060145"/>
            <a:ext cx="975722" cy="961704"/>
          </a:xfrm>
          <a:prstGeom prst="bentConnector4">
            <a:avLst>
              <a:gd name="adj1" fmla="val 43297"/>
              <a:gd name="adj2" fmla="val 123770"/>
            </a:avLst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 중개사 승인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6296"/>
          <a:stretch/>
        </p:blipFill>
        <p:spPr>
          <a:xfrm>
            <a:off x="815366" y="889000"/>
            <a:ext cx="5758544" cy="5270500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/>
          <a:stretch/>
        </p:blipFill>
        <p:spPr>
          <a:xfrm>
            <a:off x="5537201" y="2313740"/>
            <a:ext cx="6159500" cy="3655259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2" name="원형 1"/>
          <p:cNvSpPr/>
          <p:nvPr/>
        </p:nvSpPr>
        <p:spPr>
          <a:xfrm>
            <a:off x="4365625" y="1858127"/>
            <a:ext cx="1123950" cy="1123950"/>
          </a:xfrm>
          <a:prstGeom prst="pie">
            <a:avLst/>
          </a:prstGeom>
          <a:solidFill>
            <a:srgbClr val="C6C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 rot="5400000">
            <a:off x="4632007" y="2137210"/>
            <a:ext cx="57848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21250" y="2403592"/>
            <a:ext cx="56832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240547" y="2401212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74590" y="1922570"/>
            <a:ext cx="2941832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매물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 등록 권한을 위한 중개자 승인 페이지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262518" y="1110118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583605" y="1426270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17648" y="1295465"/>
            <a:ext cx="2440092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최근 중개인 등록 횟수와 개인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업체 차트 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꺾인 연결선 4"/>
          <p:cNvCxnSpPr>
            <a:endCxn id="15" idx="1"/>
          </p:cNvCxnSpPr>
          <p:nvPr/>
        </p:nvCxnSpPr>
        <p:spPr>
          <a:xfrm rot="5400000" flipH="1" flipV="1">
            <a:off x="8402445" y="2194856"/>
            <a:ext cx="613625" cy="330665"/>
          </a:xfrm>
          <a:prstGeom prst="bentConnector2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4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 회원 관리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t="10925"/>
          <a:stretch/>
        </p:blipFill>
        <p:spPr>
          <a:xfrm>
            <a:off x="2829687" y="831611"/>
            <a:ext cx="6517513" cy="5357753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6" name="타원 5"/>
          <p:cNvSpPr/>
          <p:nvPr/>
        </p:nvSpPr>
        <p:spPr>
          <a:xfrm>
            <a:off x="7405643" y="1414918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7726730" y="1731070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773" y="1600265"/>
            <a:ext cx="2159566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회원 정보 내역 조회 거래 내역 관리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07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2998" y="265590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06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구현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7961" y="351551"/>
            <a:ext cx="238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 고객서비스 관리 페이지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98" y="921990"/>
            <a:ext cx="5732041" cy="3221037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067" y="1958350"/>
            <a:ext cx="5736393" cy="3236009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498" y="3018781"/>
            <a:ext cx="5724027" cy="3211938"/>
          </a:xfrm>
          <a:prstGeom prst="rect">
            <a:avLst/>
          </a:prstGeom>
          <a:effectLst>
            <a:outerShdw blurRad="266700" dist="25400" dir="2700000" sx="101000" sy="101000" algn="tl" rotWithShape="0">
              <a:schemeClr val="bg1">
                <a:lumMod val="50000"/>
                <a:alpha val="57000"/>
              </a:schemeClr>
            </a:outerShdw>
          </a:effectLst>
        </p:spPr>
      </p:pic>
      <p:sp>
        <p:nvSpPr>
          <p:cNvPr id="8" name="타원 7"/>
          <p:cNvSpPr/>
          <p:nvPr/>
        </p:nvSpPr>
        <p:spPr>
          <a:xfrm>
            <a:off x="1123534" y="943592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5802184" y="1253954"/>
            <a:ext cx="740606" cy="0"/>
          </a:xfrm>
          <a:prstGeom prst="line">
            <a:avLst/>
          </a:prstGeom>
          <a:ln>
            <a:solidFill>
              <a:srgbClr val="2E364A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74140" y="1123149"/>
            <a:ext cx="1813318" cy="261610"/>
          </a:xfrm>
          <a:prstGeom prst="rect">
            <a:avLst/>
          </a:prstGeom>
          <a:solidFill>
            <a:srgbClr val="2E364A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고객서비스 게시판 전체 관리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357669" y="1958350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529120" y="3018781"/>
            <a:ext cx="634043" cy="634043"/>
          </a:xfrm>
          <a:prstGeom prst="ellipse">
            <a:avLst/>
          </a:prstGeom>
          <a:solidFill>
            <a:srgbClr val="2E364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1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596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02" y="2087265"/>
            <a:ext cx="1803996" cy="18039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23224" y="3429596"/>
            <a:ext cx="154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Thank you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6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98" y="265590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02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 의도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961" y="351551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오픈형 부동산 중개 플랫폼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AutoShape 2" descr="생명의숲 웹사이트 개편 | 슬로워크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9842" y="1563304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문제 상황</a:t>
            </a:r>
            <a:endParaRPr lang="ko-KR" altLang="en-US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2751" y="3197358"/>
            <a:ext cx="442140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기존의 부동산 중개 플랫폼의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한정된 기능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에서 벗어나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이용자들의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접근성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과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참여도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편리성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을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rPr>
              <a:t> 제공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371592" y="4591201"/>
            <a:ext cx="8103714" cy="1615330"/>
            <a:chOff x="2463963" y="4591202"/>
            <a:chExt cx="8103714" cy="1615330"/>
          </a:xfrm>
        </p:grpSpPr>
        <p:sp>
          <p:nvSpPr>
            <p:cNvPr id="27" name="타원 26"/>
            <p:cNvSpPr/>
            <p:nvPr/>
          </p:nvSpPr>
          <p:spPr>
            <a:xfrm>
              <a:off x="2463963" y="4591202"/>
              <a:ext cx="1615330" cy="1615330"/>
            </a:xfrm>
            <a:prstGeom prst="ellipse">
              <a:avLst/>
            </a:prstGeom>
            <a:solidFill>
              <a:srgbClr val="767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다양한</a:t>
              </a:r>
              <a:endPara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매물 검색 옵션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626758" y="4591202"/>
              <a:ext cx="1615330" cy="1615330"/>
            </a:xfrm>
            <a:prstGeom prst="ellipse">
              <a:avLst/>
            </a:prstGeom>
            <a:solidFill>
              <a:srgbClr val="767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매물  계약 서류 작성 및 제출</a:t>
              </a:r>
              <a:endPara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789553" y="4591202"/>
              <a:ext cx="1615330" cy="1615330"/>
            </a:xfrm>
            <a:prstGeom prst="ellipse">
              <a:avLst/>
            </a:prstGeom>
            <a:solidFill>
              <a:srgbClr val="767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시공 서비스</a:t>
              </a:r>
              <a:endPara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견적 및 상담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8952347" y="4591202"/>
              <a:ext cx="1615330" cy="1615330"/>
            </a:xfrm>
            <a:prstGeom prst="ellipse">
              <a:avLst/>
            </a:prstGeom>
            <a:solidFill>
              <a:srgbClr val="767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회원 맞춤 추천 </a:t>
              </a:r>
              <a:endPara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서비스 제공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46864" y="869958"/>
            <a:ext cx="5953170" cy="1615330"/>
            <a:chOff x="3547852" y="1007118"/>
            <a:chExt cx="5953170" cy="1615330"/>
          </a:xfrm>
        </p:grpSpPr>
        <p:sp>
          <p:nvSpPr>
            <p:cNvPr id="3" name="타원 2"/>
            <p:cNvSpPr/>
            <p:nvPr/>
          </p:nvSpPr>
          <p:spPr>
            <a:xfrm>
              <a:off x="3547852" y="1007118"/>
              <a:ext cx="1615330" cy="1615330"/>
            </a:xfrm>
            <a:prstGeom prst="ellipse">
              <a:avLst/>
            </a:prstGeom>
            <a:noFill/>
            <a:ln>
              <a:solidFill>
                <a:srgbClr val="7979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불편한 매물 </a:t>
              </a:r>
              <a:endPara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필터 및 조회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716772" y="1007118"/>
              <a:ext cx="1615330" cy="1615330"/>
            </a:xfrm>
            <a:prstGeom prst="ellipse">
              <a:avLst/>
            </a:prstGeom>
            <a:noFill/>
            <a:ln>
              <a:solidFill>
                <a:srgbClr val="7979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인테리어 시공</a:t>
              </a:r>
              <a:endPara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서비스 필요</a:t>
              </a:r>
              <a:endPara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885692" y="1007118"/>
              <a:ext cx="1615330" cy="1615330"/>
            </a:xfrm>
            <a:prstGeom prst="ellipse">
              <a:avLst/>
            </a:prstGeom>
            <a:noFill/>
            <a:ln>
              <a:solidFill>
                <a:srgbClr val="7979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매물 계약 완료 </a:t>
              </a:r>
              <a:endPara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rPr>
                <a:t>복잡한 서류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139610" y="3351720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솔루션</a:t>
            </a:r>
            <a:endParaRPr lang="ko-KR" altLang="en-US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06936" y="526036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</a:t>
            </a:r>
            <a:endParaRPr lang="ko-KR" altLang="en-US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423449" y="2728919"/>
            <a:ext cx="5" cy="398970"/>
          </a:xfrm>
          <a:prstGeom prst="line">
            <a:avLst/>
          </a:prstGeom>
          <a:noFill/>
          <a:ln w="15875">
            <a:solidFill>
              <a:srgbClr val="7979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423449" y="3910171"/>
            <a:ext cx="5" cy="460524"/>
          </a:xfrm>
          <a:prstGeom prst="line">
            <a:avLst/>
          </a:prstGeom>
          <a:noFill/>
          <a:ln w="15875">
            <a:solidFill>
              <a:srgbClr val="7979E3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4024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6" y="53724"/>
            <a:ext cx="4835097" cy="48350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998" y="265590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02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 의도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961" y="351551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오픈형 부동산 중개 플랫폼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AutoShape 2" descr="생명의숲 웹사이트 개편 | 슬로워크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401744" y="4686816"/>
            <a:ext cx="934529" cy="934529"/>
          </a:xfrm>
          <a:prstGeom prst="rect">
            <a:avLst/>
          </a:prstGeom>
          <a:solidFill>
            <a:srgbClr val="767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19927" y="4685115"/>
            <a:ext cx="934529" cy="934529"/>
          </a:xfrm>
          <a:prstGeom prst="rect">
            <a:avLst/>
          </a:prstGeom>
          <a:solidFill>
            <a:srgbClr val="2E3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66306" y="4686816"/>
            <a:ext cx="934529" cy="934529"/>
          </a:xfrm>
          <a:prstGeom prst="rect">
            <a:avLst/>
          </a:prstGeom>
          <a:solidFill>
            <a:srgbClr val="F0F0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38110" y="4686816"/>
            <a:ext cx="934529" cy="934529"/>
          </a:xfrm>
          <a:prstGeom prst="rect">
            <a:avLst/>
          </a:prstGeom>
          <a:solidFill>
            <a:srgbClr val="5B6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83561" y="4686816"/>
            <a:ext cx="934529" cy="934529"/>
          </a:xfrm>
          <a:prstGeom prst="rect">
            <a:avLst/>
          </a:prstGeom>
          <a:solidFill>
            <a:srgbClr val="C6C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475058" y="568381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2E364A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456157" y="5683812"/>
            <a:ext cx="814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#7674E2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438692" y="568381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#C6C6F3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495646" y="5683812"/>
            <a:ext cx="819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#5B6172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34261" y="5683812"/>
            <a:ext cx="798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#F0F0F6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77020" y="2290444"/>
            <a:ext cx="1101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KoPubWorld돋움체 Bold" panose="00000800000000000000" pitchFamily="2" charset="-127"/>
              </a:rPr>
              <a:t>방테리어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06936" y="2352000"/>
            <a:ext cx="45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컨셉</a:t>
            </a:r>
            <a:endParaRPr lang="ko-KR" altLang="en-US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82518" y="4950891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색상 가이드</a:t>
            </a:r>
            <a:endParaRPr lang="ko-KR" altLang="en-US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691933" y="1824944"/>
            <a:ext cx="3118405" cy="1331110"/>
            <a:chOff x="8444854" y="1154178"/>
            <a:chExt cx="3118405" cy="1331110"/>
          </a:xfrm>
        </p:grpSpPr>
        <p:grpSp>
          <p:nvGrpSpPr>
            <p:cNvPr id="52" name="그룹 51"/>
            <p:cNvGrpSpPr/>
            <p:nvPr/>
          </p:nvGrpSpPr>
          <p:grpSpPr>
            <a:xfrm>
              <a:off x="8444854" y="1154178"/>
              <a:ext cx="3118405" cy="1331110"/>
              <a:chOff x="3547852" y="1007118"/>
              <a:chExt cx="3784250" cy="1615330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3547852" y="1007118"/>
                <a:ext cx="1615330" cy="1615330"/>
              </a:xfrm>
              <a:prstGeom prst="ellipse">
                <a:avLst/>
              </a:prstGeom>
              <a:noFill/>
              <a:ln>
                <a:solidFill>
                  <a:srgbClr val="7979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7674E2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KoPubWorld돋움체 Bold" panose="00000800000000000000" pitchFamily="2" charset="-127"/>
                  </a:rPr>
                  <a:t>매물 조회</a:t>
                </a:r>
                <a:endParaRPr lang="en-US" altLang="ko-KR" sz="11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7674E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방</a:t>
                </a:r>
                <a:endPara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716772" y="1007118"/>
                <a:ext cx="1615330" cy="1615330"/>
              </a:xfrm>
              <a:prstGeom prst="ellipse">
                <a:avLst/>
              </a:prstGeom>
              <a:noFill/>
              <a:ln>
                <a:solidFill>
                  <a:srgbClr val="7979E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7674E2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KoPubWorld돋움체 Bold" panose="00000800000000000000" pitchFamily="2" charset="-127"/>
                  </a:rPr>
                  <a:t>시공 서비스</a:t>
                </a:r>
                <a:endParaRPr lang="en-US" altLang="ko-KR" sz="11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6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7674E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KoPubWorld돋움체 Bold" panose="00000800000000000000" pitchFamily="2" charset="-127"/>
                  </a:rPr>
                  <a:t>인테리어</a:t>
                </a:r>
                <a:endPara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674E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8" name="덧셈 기호 7"/>
            <p:cNvSpPr/>
            <p:nvPr/>
          </p:nvSpPr>
          <p:spPr>
            <a:xfrm>
              <a:off x="9860489" y="1656940"/>
              <a:ext cx="287135" cy="287135"/>
            </a:xfrm>
            <a:prstGeom prst="mathPlus">
              <a:avLst>
                <a:gd name="adj1" fmla="val 12905"/>
              </a:avLst>
            </a:prstGeom>
            <a:solidFill>
              <a:srgbClr val="767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7877176" y="4686816"/>
            <a:ext cx="490270" cy="934529"/>
          </a:xfrm>
          <a:prstGeom prst="rect">
            <a:avLst/>
          </a:prstGeom>
          <a:solidFill>
            <a:srgbClr val="44B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640495" y="4686816"/>
            <a:ext cx="490270" cy="934529"/>
          </a:xfrm>
          <a:prstGeom prst="rect">
            <a:avLst/>
          </a:prstGeom>
          <a:solidFill>
            <a:srgbClr val="FCB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375647" y="4686816"/>
            <a:ext cx="490270" cy="934529"/>
          </a:xfrm>
          <a:prstGeom prst="rect">
            <a:avLst/>
          </a:prstGeom>
          <a:solidFill>
            <a:srgbClr val="3C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0117136" y="4686816"/>
            <a:ext cx="490270" cy="934529"/>
          </a:xfrm>
          <a:prstGeom prst="rect">
            <a:avLst/>
          </a:prstGeom>
          <a:solidFill>
            <a:srgbClr val="EE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723002" y="5683812"/>
            <a:ext cx="827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#44B4C3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497185" y="5683812"/>
            <a:ext cx="845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#FCBD2E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260645" y="5683812"/>
            <a:ext cx="837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#3CBA99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967114" y="568381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#EE5656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등호 10"/>
          <p:cNvSpPr/>
          <p:nvPr/>
        </p:nvSpPr>
        <p:spPr>
          <a:xfrm>
            <a:off x="6038728" y="2327706"/>
            <a:ext cx="287135" cy="287135"/>
          </a:xfrm>
          <a:prstGeom prst="mathEqual">
            <a:avLst>
              <a:gd name="adj1" fmla="val 11136"/>
              <a:gd name="adj2" fmla="val 11760"/>
            </a:avLst>
          </a:prstGeom>
          <a:solidFill>
            <a:srgbClr val="767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478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98" y="26559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03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 목표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961" y="351551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웹사이트 구현 기능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42824" y="975458"/>
            <a:ext cx="2330594" cy="2330593"/>
            <a:chOff x="815365" y="1621905"/>
            <a:chExt cx="2453615" cy="2453614"/>
          </a:xfrm>
        </p:grpSpPr>
        <p:sp>
          <p:nvSpPr>
            <p:cNvPr id="2" name="직사각형 1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rgbClr val="EAE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8717" y="3121392"/>
              <a:ext cx="2179052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회원가입 데이터를 통해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매물과 금융서비스를</a:t>
              </a: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맞춤 추천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8717" y="2755626"/>
              <a:ext cx="1453376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회원 맞춤 추천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561598" y="975458"/>
            <a:ext cx="2330594" cy="2330593"/>
            <a:chOff x="815365" y="1621905"/>
            <a:chExt cx="2453615" cy="2453614"/>
          </a:xfrm>
        </p:grpSpPr>
        <p:sp>
          <p:nvSpPr>
            <p:cNvPr id="86" name="직사각형 85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38717" y="3121392"/>
              <a:ext cx="1990039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방테리어만의 다양한 필터를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이용하여 매물 조회 가능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38717" y="2755626"/>
              <a:ext cx="2082859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다양한 필터 매물 조회</a:t>
              </a: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280372" y="975458"/>
            <a:ext cx="2330594" cy="2330593"/>
            <a:chOff x="815365" y="1621905"/>
            <a:chExt cx="2453615" cy="2453614"/>
          </a:xfrm>
        </p:grpSpPr>
        <p:sp>
          <p:nvSpPr>
            <p:cNvPr id="111" name="직사각형 110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rgbClr val="EAE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38717" y="3121392"/>
              <a:ext cx="2131799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매물 비교를 위해 최근 본 매물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조회와 스크랩 기능 지원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38717" y="2755626"/>
              <a:ext cx="2297186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최근 본 매물 </a:t>
              </a: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16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찜한매물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8999146" y="975458"/>
            <a:ext cx="2330594" cy="2330593"/>
            <a:chOff x="815365" y="1621905"/>
            <a:chExt cx="2453615" cy="2453614"/>
          </a:xfrm>
        </p:grpSpPr>
        <p:sp>
          <p:nvSpPr>
            <p:cNvPr id="116" name="직사각형 115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38717" y="3121392"/>
              <a:ext cx="2037292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매물 시공 </a:t>
              </a:r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서비스에 연동하여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실시간 견적 및 상담 지원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38717" y="2755626"/>
              <a:ext cx="2020416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인테리어 시공 서비스</a:t>
              </a: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2312006" y="3825338"/>
            <a:ext cx="2330594" cy="2330593"/>
            <a:chOff x="815365" y="1621905"/>
            <a:chExt cx="2453615" cy="2453614"/>
          </a:xfrm>
        </p:grpSpPr>
        <p:sp>
          <p:nvSpPr>
            <p:cNvPr id="121" name="직사각형 120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rgbClr val="EAE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38717" y="3121392"/>
              <a:ext cx="2084545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계약 및 상담을 원하는 매물을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직접 신청하여 현황 관리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938717" y="2755626"/>
              <a:ext cx="1893845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계약 진행 매물 관리</a:t>
              </a: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5030780" y="3825338"/>
            <a:ext cx="2330595" cy="2330593"/>
            <a:chOff x="815365" y="1621905"/>
            <a:chExt cx="2453615" cy="2453614"/>
          </a:xfrm>
        </p:grpSpPr>
        <p:sp>
          <p:nvSpPr>
            <p:cNvPr id="126" name="직사각형 125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06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38717" y="3121392"/>
              <a:ext cx="1942785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계약 완료 매물 관련 서류와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중개사 진행 상황 확인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938717" y="2755626"/>
              <a:ext cx="1893845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계약 완료 매물 관리</a:t>
              </a: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7749554" y="3825338"/>
            <a:ext cx="2330594" cy="2330593"/>
            <a:chOff x="815365" y="1621905"/>
            <a:chExt cx="2453615" cy="2453614"/>
          </a:xfrm>
        </p:grpSpPr>
        <p:sp>
          <p:nvSpPr>
            <p:cNvPr id="131" name="직사각형 130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rgbClr val="EAE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07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938717" y="3121392"/>
              <a:ext cx="1895532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홈페이지 이용 시 필요한 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추가적인 고객 서비스 지원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938717" y="2755626"/>
              <a:ext cx="1139480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고객서비스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7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98" y="265590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03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 목표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961" y="351551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웹사이트 구현 기능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211929" y="975458"/>
            <a:ext cx="2330594" cy="2330593"/>
            <a:chOff x="815365" y="1621905"/>
            <a:chExt cx="2453615" cy="2453614"/>
          </a:xfrm>
        </p:grpSpPr>
        <p:sp>
          <p:nvSpPr>
            <p:cNvPr id="24" name="직사각형 23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rgbClr val="EAE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38717" y="3121392"/>
              <a:ext cx="2084545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맞춤 추천 서비스 제공을 위해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금융서비스와 매물 옵션 관리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8717" y="2755626"/>
              <a:ext cx="2082859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맞춤 추천 서비스 관리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930703" y="975458"/>
            <a:ext cx="2330595" cy="2330593"/>
            <a:chOff x="815365" y="1621905"/>
            <a:chExt cx="2453615" cy="2453614"/>
          </a:xfrm>
        </p:grpSpPr>
        <p:sp>
          <p:nvSpPr>
            <p:cNvPr id="30" name="직사각형 29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38717" y="3121392"/>
              <a:ext cx="2179051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매물 </a:t>
              </a:r>
              <a:r>
                <a:rPr lang="ko-KR" altLang="en-US" sz="1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게시글</a:t>
              </a:r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수정 및 등록 권한 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부여 및 허위 매물 신고 관리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38717" y="2755626"/>
              <a:ext cx="1704832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매물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게시글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관리 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649477" y="975458"/>
            <a:ext cx="2330594" cy="2330593"/>
            <a:chOff x="815365" y="1621905"/>
            <a:chExt cx="2453615" cy="2453614"/>
          </a:xfrm>
        </p:grpSpPr>
        <p:sp>
          <p:nvSpPr>
            <p:cNvPr id="35" name="직사각형 34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rgbClr val="EAE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8717" y="3121392"/>
              <a:ext cx="1942786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인테리어 </a:t>
              </a:r>
              <a:r>
                <a:rPr lang="ko-KR" altLang="en-US" sz="12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게시글</a:t>
              </a:r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관리를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통해 리뷰와 인기 상품 관리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38717" y="2755626"/>
              <a:ext cx="2020416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인테리어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게시글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관리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681111" y="3825338"/>
            <a:ext cx="2330594" cy="2330593"/>
            <a:chOff x="815365" y="1621905"/>
            <a:chExt cx="2453615" cy="2453614"/>
          </a:xfrm>
        </p:grpSpPr>
        <p:sp>
          <p:nvSpPr>
            <p:cNvPr id="45" name="직사각형 44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rgbClr val="EAE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5399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8717" y="3121392"/>
              <a:ext cx="2273559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홈페이지를 이용하는 고객의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편리성 제공을 위해 게시판 관리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38717" y="2755626"/>
              <a:ext cx="2209429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고객서비스 게시판 관리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99885" y="3825338"/>
            <a:ext cx="2330594" cy="2330593"/>
            <a:chOff x="815365" y="1621905"/>
            <a:chExt cx="2453615" cy="2453614"/>
          </a:xfrm>
        </p:grpSpPr>
        <p:sp>
          <p:nvSpPr>
            <p:cNvPr id="50" name="직사각형 49"/>
            <p:cNvSpPr/>
            <p:nvPr/>
          </p:nvSpPr>
          <p:spPr>
            <a:xfrm>
              <a:off x="815365" y="1621905"/>
              <a:ext cx="2453615" cy="2453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95400" y="1705121"/>
              <a:ext cx="717575" cy="615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38717" y="3121392"/>
              <a:ext cx="2131799" cy="486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업체 및 회원 관리를 통해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블랙리스트 신고 및 처리 관리</a:t>
              </a:r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979E3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38717" y="2755626"/>
              <a:ext cx="1767274" cy="35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979E3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업체 및 회원 관리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9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98" y="265590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04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구조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1382" y="351551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 및 구조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90519" y="792976"/>
            <a:ext cx="1755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적 테이블 개수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31382" y="1765300"/>
            <a:ext cx="8854474" cy="4563835"/>
            <a:chOff x="1099127" y="1065356"/>
            <a:chExt cx="9892146" cy="50986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742"/>
            <a:stretch/>
          </p:blipFill>
          <p:spPr>
            <a:xfrm>
              <a:off x="1455123" y="1069975"/>
              <a:ext cx="9386988" cy="509406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5818911" y="1644071"/>
              <a:ext cx="3001818" cy="1246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79493" y="2743200"/>
              <a:ext cx="2539998" cy="2512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99127" y="1644071"/>
              <a:ext cx="1219200" cy="618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87929" y="1644071"/>
              <a:ext cx="903780" cy="1099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130036" y="2047874"/>
              <a:ext cx="1800164" cy="2468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052291" y="1678706"/>
              <a:ext cx="877909" cy="549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953510" y="1953488"/>
              <a:ext cx="1151072" cy="549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047035" y="1065356"/>
              <a:ext cx="944238" cy="486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195127" y="4858327"/>
              <a:ext cx="1625602" cy="883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16727" y="3740727"/>
              <a:ext cx="971202" cy="162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072545" y="3629891"/>
              <a:ext cx="979746" cy="2111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50321" y="3663288"/>
              <a:ext cx="1800164" cy="2078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969025" y="4324350"/>
              <a:ext cx="971202" cy="386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48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t="742"/>
          <a:stretch/>
        </p:blipFill>
        <p:spPr>
          <a:xfrm>
            <a:off x="2350035" y="1769434"/>
            <a:ext cx="8402306" cy="45597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998" y="265590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674E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04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7674E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65" y="3361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구조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1382" y="351551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설계 및 구조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90519" y="792976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총 테이블 개수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43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87132" y="1303335"/>
            <a:ext cx="659507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KoPubWorld돋움체 Light" panose="00000300000000000000" pitchFamily="2" charset="-127"/>
              </a:defRPr>
            </a:lvl1pPr>
          </a:lstStyle>
          <a:p>
            <a:pPr algn="ctr"/>
            <a:r>
              <a:rPr lang="ko-KR" altLang="en-US" dirty="0"/>
              <a:t>매물 조회를 </a:t>
            </a:r>
            <a:r>
              <a:rPr lang="ko-KR" altLang="en-US" dirty="0" smtClean="0"/>
              <a:t>기준 이용자를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판매자</a:t>
            </a:r>
            <a:r>
              <a:rPr lang="ko-KR" altLang="en-US" dirty="0"/>
              <a:t> 나누어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데이터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</a:t>
            </a:r>
            <a:r>
              <a:rPr lang="en-US" altLang="ko-KR" dirty="0"/>
              <a:t>+ </a:t>
            </a:r>
            <a:r>
              <a:rPr lang="ko-KR" altLang="en-US" dirty="0"/>
              <a:t>추가 기능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 서비스 데이터 </a:t>
            </a:r>
            <a:r>
              <a:rPr lang="ko-KR" altLang="en-US" dirty="0"/>
              <a:t>연결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10018" y="917860"/>
            <a:ext cx="949299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rPr>
              <a:t>회원 데이터</a:t>
            </a:r>
          </a:p>
        </p:txBody>
      </p:sp>
    </p:spTree>
    <p:extLst>
      <p:ext uri="{BB962C8B-B14F-4D97-AF65-F5344CB8AC3E}">
        <p14:creationId xmlns:p14="http://schemas.microsoft.com/office/powerpoint/2010/main" val="139142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</TotalTime>
  <Words>1010</Words>
  <Application>Microsoft Office PowerPoint</Application>
  <PresentationFormat>와이드스크린</PresentationFormat>
  <Paragraphs>306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나눔바른고딕</vt:lpstr>
      <vt:lpstr>나눔고딕 ExtraBold</vt:lpstr>
      <vt:lpstr>KoPubWorld돋움체 Bold</vt:lpstr>
      <vt:lpstr>나눔바른고딕 Light</vt:lpstr>
      <vt:lpstr>나눔바른고딕 UltraLight</vt:lpstr>
      <vt:lpstr>맑은 고딕</vt:lpstr>
      <vt:lpstr>Arial</vt:lpstr>
      <vt:lpstr>KoPubWorld돋움체 Light</vt:lpstr>
      <vt:lpstr>배달의민족 주아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YERIM CHOI</dc:creator>
  <cp:lastModifiedBy>SIST60</cp:lastModifiedBy>
  <cp:revision>316</cp:revision>
  <dcterms:created xsi:type="dcterms:W3CDTF">2020-08-26T12:34:35Z</dcterms:created>
  <dcterms:modified xsi:type="dcterms:W3CDTF">2020-08-28T06:02:50Z</dcterms:modified>
</cp:coreProperties>
</file>